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9"/>
  </p:notesMasterIdLst>
  <p:sldIdLst>
    <p:sldId id="256" r:id="rId2"/>
    <p:sldId id="281" r:id="rId3"/>
    <p:sldId id="259" r:id="rId4"/>
    <p:sldId id="282" r:id="rId5"/>
    <p:sldId id="283" r:id="rId6"/>
    <p:sldId id="284" r:id="rId7"/>
    <p:sldId id="266" r:id="rId8"/>
    <p:sldId id="272" r:id="rId9"/>
    <p:sldId id="273" r:id="rId10"/>
    <p:sldId id="285" r:id="rId11"/>
    <p:sldId id="264" r:id="rId12"/>
    <p:sldId id="277" r:id="rId13"/>
    <p:sldId id="269" r:id="rId14"/>
    <p:sldId id="280" r:id="rId15"/>
    <p:sldId id="278" r:id="rId16"/>
    <p:sldId id="276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85F70E-A691-BC32-3947-7001898E67DC}" v="634" dt="2024-04-18T17:47:24.9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71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388849-DB01-403A-A94C-430FA06DB677}" type="datetimeFigureOut">
              <a:rPr lang="hu-HU" smtClean="0"/>
              <a:t>2024. 05. 18.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B419CA-924B-46F0-A932-A7DAF147A00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14997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419CA-924B-46F0-A932-A7DAF147A00F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73715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419CA-924B-46F0-A932-A7DAF147A00F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5797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111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25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193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23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033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87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034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594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792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84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57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615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911448-40A8-D16E-E1E3-2B39C8E93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12817" y="2951350"/>
            <a:ext cx="3189402" cy="955299"/>
          </a:xfrm>
        </p:spPr>
        <p:txBody>
          <a:bodyPr>
            <a:normAutofit fontScale="90000"/>
          </a:bodyPr>
          <a:lstStyle/>
          <a:p>
            <a:r>
              <a:rPr lang="hu-HU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Mystic</a:t>
            </a:r>
            <a:r>
              <a:rPr lang="hu-H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Realm</a:t>
            </a:r>
            <a:endParaRPr lang="hu-H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9FA580E-E95F-3C20-8A97-30E1AD78F0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39543"/>
            <a:ext cx="12192000" cy="1655762"/>
          </a:xfrm>
        </p:spPr>
        <p:txBody>
          <a:bodyPr/>
          <a:lstStyle/>
          <a:p>
            <a:pPr algn="r"/>
            <a:endParaRPr lang="hu-HU" dirty="0">
              <a:solidFill>
                <a:schemeClr val="bg1"/>
              </a:solidFill>
            </a:endParaRPr>
          </a:p>
          <a:p>
            <a:pPr algn="r"/>
            <a:endParaRPr lang="hu-HU" dirty="0">
              <a:solidFill>
                <a:schemeClr val="bg1"/>
              </a:solidFill>
            </a:endParaRPr>
          </a:p>
          <a:p>
            <a:pPr algn="r"/>
            <a:r>
              <a:rPr lang="hu-H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Készítette: </a:t>
            </a:r>
            <a:r>
              <a:rPr lang="hu-HU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Patai Szabolcs, Máté Patrik, Szilágyi Zsolt</a:t>
            </a:r>
            <a:endParaRPr lang="hu-H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176523"/>
      </p:ext>
    </p:extLst>
  </p:cSld>
  <p:clrMapOvr>
    <a:masterClrMapping/>
  </p:clrMapOvr>
  <p:transition spd="slow">
    <p:push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 descr="A képen szöveg, képernyőkép, szoftver látható&#10;&#10;Automatikusan generált leírás">
            <a:extLst>
              <a:ext uri="{FF2B5EF4-FFF2-40B4-BE49-F238E27FC236}">
                <a16:creationId xmlns:a16="http://schemas.microsoft.com/office/drawing/2014/main" id="{C07A8E74-21E6-55F4-E2AC-5F76D7315D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1603"/>
          <a:stretch/>
        </p:blipFill>
        <p:spPr>
          <a:xfrm>
            <a:off x="0" y="1246042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3A9E8EAA-32F4-E76C-5003-D0E18E9A9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42595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Kódrészlet</a:t>
            </a:r>
          </a:p>
        </p:txBody>
      </p:sp>
    </p:spTree>
    <p:extLst>
      <p:ext uri="{BB962C8B-B14F-4D97-AF65-F5344CB8AC3E}">
        <p14:creationId xmlns:p14="http://schemas.microsoft.com/office/powerpoint/2010/main" val="1931011723"/>
      </p:ext>
    </p:extLst>
  </p:cSld>
  <p:clrMapOvr>
    <a:masterClrMapping/>
  </p:clrMapOvr>
  <p:transition spd="slow">
    <p:push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>
            <a:extLst>
              <a:ext uri="{FF2B5EF4-FFF2-40B4-BE49-F238E27FC236}">
                <a16:creationId xmlns:a16="http://schemas.microsoft.com/office/drawing/2014/main" id="{131FBDDF-EB0A-384A-7878-192EF90EA7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834"/>
          <a:stretch/>
        </p:blipFill>
        <p:spPr>
          <a:xfrm>
            <a:off x="1660572" y="280845"/>
            <a:ext cx="11823637" cy="6499784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6CDB534-7314-8517-751B-BCC28F967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195"/>
            <a:ext cx="10165218" cy="28065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UnderTale</a:t>
            </a:r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C95967FC-DEBF-081D-8D34-B35A54655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26300"/>
            <a:ext cx="2982433" cy="258845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sz="2000" dirty="0">
                <a:solidFill>
                  <a:srgbClr val="FFFFFF"/>
                </a:solidFill>
              </a:rPr>
              <a:t>Referencia</a:t>
            </a:r>
          </a:p>
          <a:p>
            <a:r>
              <a:rPr lang="hu-HU" sz="2000" dirty="0">
                <a:solidFill>
                  <a:srgbClr val="FFFFFF"/>
                </a:solidFill>
              </a:rPr>
              <a:t>Zene</a:t>
            </a:r>
          </a:p>
          <a:p>
            <a:r>
              <a:rPr lang="hu-HU" sz="2000" dirty="0">
                <a:solidFill>
                  <a:srgbClr val="FFFFFF"/>
                </a:solidFill>
              </a:rPr>
              <a:t>Lézer</a:t>
            </a:r>
          </a:p>
          <a:p>
            <a:r>
              <a:rPr lang="hu-HU" sz="2000" dirty="0">
                <a:solidFill>
                  <a:srgbClr val="FFFFFF"/>
                </a:solidFill>
              </a:rPr>
              <a:t>Mozgás</a:t>
            </a:r>
          </a:p>
        </p:txBody>
      </p:sp>
    </p:spTree>
    <p:extLst>
      <p:ext uri="{BB962C8B-B14F-4D97-AF65-F5344CB8AC3E}">
        <p14:creationId xmlns:p14="http://schemas.microsoft.com/office/powerpoint/2010/main" val="3879128799"/>
      </p:ext>
    </p:extLst>
  </p:cSld>
  <p:clrMapOvr>
    <a:masterClrMapping/>
  </p:clrMapOvr>
  <p:transition spd="slow">
    <p:push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35F85C-BC60-43BA-F7E6-4C9F3DC17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" y="643467"/>
            <a:ext cx="12189167" cy="744836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err="1">
                <a:solidFill>
                  <a:schemeClr val="bg1"/>
                </a:solidFill>
                <a:latin typeface="Arial"/>
                <a:cs typeface="Arial"/>
              </a:rPr>
              <a:t>Aréna</a:t>
            </a:r>
            <a:endParaRPr lang="en-US" sz="4000" kern="120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4" name="Tartalom helye 3" descr="A képen Számítógépes játék, képernyőkép, Videojáték-szoftver, Digitális képszerkesztés látható&#10;&#10;Automatikusan generált leírás">
            <a:extLst>
              <a:ext uri="{FF2B5EF4-FFF2-40B4-BE49-F238E27FC236}">
                <a16:creationId xmlns:a16="http://schemas.microsoft.com/office/drawing/2014/main" id="{C64F9069-99AE-945A-DB60-B26D9396C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8" y="1397200"/>
            <a:ext cx="6090243" cy="3354172"/>
          </a:xfrm>
          <a:prstGeom prst="rect">
            <a:avLst/>
          </a:prstGeom>
        </p:spPr>
      </p:pic>
      <p:pic>
        <p:nvPicPr>
          <p:cNvPr id="5" name="Kép 4" descr="A képen fa, képernyőkép, Számítógépes játék, Videojáték-szoftver látható&#10;&#10;Automatikusan generált leírás">
            <a:extLst>
              <a:ext uri="{FF2B5EF4-FFF2-40B4-BE49-F238E27FC236}">
                <a16:creationId xmlns:a16="http://schemas.microsoft.com/office/drawing/2014/main" id="{C2F16438-500C-1C0D-9CC8-1DC08B824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940" y="3432297"/>
            <a:ext cx="6100117" cy="3422406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EA7D36FA-F4A2-90A3-8762-09DA4B8D0747}"/>
              </a:ext>
            </a:extLst>
          </p:cNvPr>
          <p:cNvSpPr txBox="1"/>
          <p:nvPr/>
        </p:nvSpPr>
        <p:spPr>
          <a:xfrm>
            <a:off x="7063946" y="2069756"/>
            <a:ext cx="414981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000" dirty="0">
                <a:latin typeface="Arial"/>
                <a:cs typeface="Arial"/>
              </a:rPr>
              <a:t>5 Perc</a:t>
            </a:r>
          </a:p>
          <a:p>
            <a:pPr marL="285750" indent="-285750">
              <a:buFont typeface="Arial"/>
              <a:buChar char="•"/>
            </a:pPr>
            <a:r>
              <a:rPr lang="hu-HU" sz="2000" dirty="0">
                <a:latin typeface="Arial"/>
                <a:cs typeface="Arial"/>
              </a:rPr>
              <a:t>Fokozódó kihívás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7071F39-9DA6-249D-8B98-80DE977A4476}"/>
              </a:ext>
            </a:extLst>
          </p:cNvPr>
          <p:cNvSpPr txBox="1"/>
          <p:nvPr/>
        </p:nvSpPr>
        <p:spPr>
          <a:xfrm>
            <a:off x="1503406" y="5416378"/>
            <a:ext cx="556054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000" dirty="0">
                <a:latin typeface="Arial"/>
                <a:cs typeface="Arial"/>
              </a:rPr>
              <a:t>Karakterek</a:t>
            </a:r>
            <a:endParaRPr lang="hu-HU" sz="200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hu-HU" sz="2000" dirty="0">
                <a:latin typeface="Arial"/>
                <a:cs typeface="Arial"/>
              </a:rPr>
              <a:t>Ellenfelek</a:t>
            </a:r>
          </a:p>
        </p:txBody>
      </p:sp>
    </p:spTree>
    <p:extLst>
      <p:ext uri="{BB962C8B-B14F-4D97-AF65-F5344CB8AC3E}">
        <p14:creationId xmlns:p14="http://schemas.microsoft.com/office/powerpoint/2010/main" val="3147738528"/>
      </p:ext>
    </p:extLst>
  </p:cSld>
  <p:clrMapOvr>
    <a:masterClrMapping/>
  </p:clrMapOvr>
  <p:transition spd="slow">
    <p:push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artalom helye 3" descr="A képen képernyőkép, zöld, rajzfilm látható&#10;&#10;Automatikusan generált leírás">
            <a:extLst>
              <a:ext uri="{FF2B5EF4-FFF2-40B4-BE49-F238E27FC236}">
                <a16:creationId xmlns:a16="http://schemas.microsoft.com/office/drawing/2014/main" id="{78F5250E-B277-C1B2-D392-4B3F6867C4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9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04E8FE4-3123-D430-D2EC-27FCA613B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>
                <a:latin typeface="Arial"/>
                <a:cs typeface="Arial"/>
              </a:rPr>
              <a:t>3. </a:t>
            </a:r>
            <a:r>
              <a:rPr lang="en-US" sz="4000">
                <a:latin typeface="Arial"/>
                <a:cs typeface="Arial"/>
              </a:rPr>
              <a:t>Pálya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F984F008-771C-5A1A-FEB3-FDF3E774B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 err="1">
                <a:latin typeface="Arial"/>
                <a:cs typeface="Arial"/>
              </a:rPr>
              <a:t>Fokozódó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kihívás</a:t>
            </a:r>
            <a:endParaRPr lang="en-US" sz="2000" dirty="0">
              <a:latin typeface="Arial"/>
              <a:cs typeface="Arial"/>
            </a:endParaRPr>
          </a:p>
          <a:p>
            <a:r>
              <a:rPr lang="en-US" sz="2000" dirty="0" err="1">
                <a:latin typeface="Arial"/>
                <a:cs typeface="Arial"/>
              </a:rPr>
              <a:t>Célzás</a:t>
            </a:r>
            <a:endParaRPr lang="en-US" sz="2000">
              <a:latin typeface="Arial"/>
              <a:cs typeface="Arial"/>
            </a:endParaRPr>
          </a:p>
          <a:p>
            <a:r>
              <a:rPr lang="en-US" sz="2000" dirty="0" err="1">
                <a:latin typeface="Arial"/>
                <a:cs typeface="Arial"/>
              </a:rPr>
              <a:t>Nehézségi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szint</a:t>
            </a:r>
          </a:p>
          <a:p>
            <a:endParaRPr lang="en-US" sz="2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36070578"/>
      </p:ext>
    </p:extLst>
  </p:cSld>
  <p:clrMapOvr>
    <a:masterClrMapping/>
  </p:clrMapOvr>
  <p:transition spd="slow">
    <p:push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artalom helye 3" descr="A képen képernyőkép, zöld, rajzfilm látható&#10;&#10;Automatikusan generált leírás">
            <a:extLst>
              <a:ext uri="{FF2B5EF4-FFF2-40B4-BE49-F238E27FC236}">
                <a16:creationId xmlns:a16="http://schemas.microsoft.com/office/drawing/2014/main" id="{78F5250E-B277-C1B2-D392-4B3F6867C4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9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04E8FE4-3123-D430-D2EC-27FCA613B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4747"/>
            <a:ext cx="3822189" cy="2064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 err="1">
                <a:latin typeface="Arial"/>
                <a:cs typeface="Arial"/>
              </a:rPr>
              <a:t>Karakter</a:t>
            </a:r>
            <a:r>
              <a:rPr lang="en-US" sz="4000" dirty="0">
                <a:latin typeface="Arial"/>
                <a:cs typeface="Arial"/>
              </a:rPr>
              <a:t>, </a:t>
            </a:r>
            <a:r>
              <a:rPr lang="en-US" sz="4000" dirty="0" err="1">
                <a:latin typeface="Arial"/>
                <a:cs typeface="Arial"/>
              </a:rPr>
              <a:t>fegyverek</a:t>
            </a:r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dirty="0" err="1">
                <a:latin typeface="Arial"/>
                <a:cs typeface="Arial"/>
              </a:rPr>
              <a:t>és</a:t>
            </a:r>
            <a:r>
              <a:rPr lang="en-US" sz="4000" dirty="0">
                <a:latin typeface="Arial"/>
                <a:cs typeface="Arial"/>
              </a:rPr>
              <a:t> </a:t>
            </a:r>
            <a:r>
              <a:rPr lang="en-US" sz="4000" dirty="0" err="1">
                <a:latin typeface="Arial"/>
                <a:cs typeface="Arial"/>
              </a:rPr>
              <a:t>ellenségek</a:t>
            </a:r>
            <a:r>
              <a:rPr lang="en-US" sz="4000" dirty="0">
                <a:latin typeface="Arial"/>
                <a:cs typeface="Arial"/>
              </a:rPr>
              <a:t> </a:t>
            </a:r>
          </a:p>
          <a:p>
            <a:endParaRPr lang="en-US" sz="4000" dirty="0">
              <a:latin typeface="Arial"/>
              <a:cs typeface="Arial"/>
            </a:endParaRP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F984F008-771C-5A1A-FEB3-FDF3E774B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13823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 err="1">
                <a:latin typeface="Arial"/>
                <a:cs typeface="Arial"/>
              </a:rPr>
              <a:t>Fejleszthető</a:t>
            </a:r>
            <a:r>
              <a:rPr lang="en-US" sz="2000" dirty="0">
                <a:latin typeface="Arial"/>
                <a:cs typeface="Arial"/>
              </a:rPr>
              <a:t> </a:t>
            </a:r>
            <a:r>
              <a:rPr lang="en-US" sz="2000" dirty="0" err="1">
                <a:latin typeface="Arial"/>
                <a:cs typeface="Arial"/>
              </a:rPr>
              <a:t>statisztikák</a:t>
            </a:r>
          </a:p>
          <a:p>
            <a:r>
              <a:rPr lang="en-US" sz="2000" err="1">
                <a:latin typeface="Arial"/>
                <a:cs typeface="Arial"/>
              </a:rPr>
              <a:t>Pisztoly</a:t>
            </a:r>
            <a:endParaRPr lang="en-US" sz="2000" dirty="0" err="1">
              <a:latin typeface="Arial"/>
              <a:cs typeface="Arial"/>
            </a:endParaRPr>
          </a:p>
          <a:p>
            <a:r>
              <a:rPr lang="en-US" sz="2000" dirty="0" err="1">
                <a:latin typeface="Arial"/>
                <a:cs typeface="Arial"/>
              </a:rPr>
              <a:t>Gépfegyver</a:t>
            </a:r>
            <a:endParaRPr lang="en-US" dirty="0" err="1"/>
          </a:p>
          <a:p>
            <a:r>
              <a:rPr lang="en-US" sz="2000" dirty="0">
                <a:latin typeface="Arial"/>
                <a:cs typeface="Arial"/>
              </a:rPr>
              <a:t>4 </a:t>
            </a:r>
            <a:r>
              <a:rPr lang="en-US" sz="2000" dirty="0" err="1">
                <a:latin typeface="Arial"/>
                <a:cs typeface="Arial"/>
              </a:rPr>
              <a:t>ellenség</a:t>
            </a:r>
          </a:p>
          <a:p>
            <a:endParaRPr lang="en-US" sz="2000" dirty="0">
              <a:latin typeface="Arial"/>
              <a:cs typeface="Arial"/>
            </a:endParaRPr>
          </a:p>
          <a:p>
            <a:endParaRPr lang="en-US" sz="2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18362419"/>
      </p:ext>
    </p:extLst>
  </p:cSld>
  <p:clrMapOvr>
    <a:masterClrMapping/>
  </p:clrMapOvr>
  <p:transition spd="slow">
    <p:push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5B1FC96-0749-41C9-BAED-E089E7714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5CE3EB0-3B77-7D85-3D30-BC5BC297E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62856"/>
            <a:ext cx="3419856" cy="1600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err="1">
                <a:latin typeface="Arial"/>
                <a:cs typeface="Arial"/>
              </a:rPr>
              <a:t>Főellenségek</a:t>
            </a:r>
            <a:endParaRPr lang="en-US" sz="4000" kern="1200">
              <a:latin typeface="Arial"/>
              <a:cs typeface="Arial"/>
            </a:endParaRPr>
          </a:p>
        </p:txBody>
      </p:sp>
      <p:pic>
        <p:nvPicPr>
          <p:cNvPr id="7" name="Tartalom helye 3" descr="A képen képernyőkép, rajzfilm, zöld látható&#10;&#10;Automatikusan generált leírás">
            <a:extLst>
              <a:ext uri="{FF2B5EF4-FFF2-40B4-BE49-F238E27FC236}">
                <a16:creationId xmlns:a16="http://schemas.microsoft.com/office/drawing/2014/main" id="{218A9094-2B6A-E5D2-6546-33E251476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48" r="-2" b="-2"/>
          <a:stretch/>
        </p:blipFill>
        <p:spPr>
          <a:xfrm>
            <a:off x="5" y="10"/>
            <a:ext cx="6095995" cy="4196271"/>
          </a:xfrm>
          <a:custGeom>
            <a:avLst/>
            <a:gdLst/>
            <a:ahLst/>
            <a:cxnLst/>
            <a:rect l="l" t="t" r="r" b="b"/>
            <a:pathLst>
              <a:path w="6005375" h="4196281">
                <a:moveTo>
                  <a:pt x="0" y="0"/>
                </a:moveTo>
                <a:lnTo>
                  <a:pt x="6000672" y="0"/>
                </a:lnTo>
                <a:lnTo>
                  <a:pt x="5998730" y="19709"/>
                </a:lnTo>
                <a:cubicBezTo>
                  <a:pt x="6001245" y="280059"/>
                  <a:pt x="5986415" y="540409"/>
                  <a:pt x="5999656" y="800631"/>
                </a:cubicBezTo>
                <a:cubicBezTo>
                  <a:pt x="6009855" y="1001996"/>
                  <a:pt x="6003364" y="1203233"/>
                  <a:pt x="5999656" y="1404471"/>
                </a:cubicBezTo>
                <a:cubicBezTo>
                  <a:pt x="5992506" y="1790420"/>
                  <a:pt x="6003364" y="2175860"/>
                  <a:pt x="5998730" y="2561300"/>
                </a:cubicBezTo>
                <a:cubicBezTo>
                  <a:pt x="5996744" y="2732154"/>
                  <a:pt x="5998994" y="2902754"/>
                  <a:pt x="6003364" y="3073609"/>
                </a:cubicBezTo>
                <a:cubicBezTo>
                  <a:pt x="6009720" y="3317560"/>
                  <a:pt x="5999923" y="3561638"/>
                  <a:pt x="5989197" y="3805463"/>
                </a:cubicBezTo>
                <a:cubicBezTo>
                  <a:pt x="5985594" y="3872508"/>
                  <a:pt x="5984647" y="3939633"/>
                  <a:pt x="5986348" y="4006695"/>
                </a:cubicBezTo>
                <a:lnTo>
                  <a:pt x="5997254" y="4174633"/>
                </a:lnTo>
                <a:lnTo>
                  <a:pt x="5951601" y="4176620"/>
                </a:lnTo>
                <a:cubicBezTo>
                  <a:pt x="5886702" y="4176651"/>
                  <a:pt x="5821788" y="4174749"/>
                  <a:pt x="5756905" y="4173480"/>
                </a:cubicBezTo>
                <a:cubicBezTo>
                  <a:pt x="5518559" y="4169040"/>
                  <a:pt x="5280086" y="4173480"/>
                  <a:pt x="5042247" y="4150774"/>
                </a:cubicBezTo>
                <a:cubicBezTo>
                  <a:pt x="4977618" y="4144622"/>
                  <a:pt x="4912546" y="4140690"/>
                  <a:pt x="4847600" y="4141467"/>
                </a:cubicBezTo>
                <a:cubicBezTo>
                  <a:pt x="4782655" y="4142244"/>
                  <a:pt x="4717835" y="4147730"/>
                  <a:pt x="4653713" y="4160414"/>
                </a:cubicBezTo>
                <a:cubicBezTo>
                  <a:pt x="4446571" y="4200625"/>
                  <a:pt x="4238796" y="4203162"/>
                  <a:pt x="4029497" y="4186925"/>
                </a:cubicBezTo>
                <a:cubicBezTo>
                  <a:pt x="3943621" y="4180203"/>
                  <a:pt x="3857746" y="4169040"/>
                  <a:pt x="3771489" y="4171196"/>
                </a:cubicBezTo>
                <a:cubicBezTo>
                  <a:pt x="3623585" y="4175129"/>
                  <a:pt x="3475554" y="4167137"/>
                  <a:pt x="3327523" y="4169167"/>
                </a:cubicBezTo>
                <a:cubicBezTo>
                  <a:pt x="3323528" y="4169738"/>
                  <a:pt x="3319443" y="4169205"/>
                  <a:pt x="3315727" y="4167645"/>
                </a:cubicBezTo>
                <a:cubicBezTo>
                  <a:pt x="3278941" y="4142402"/>
                  <a:pt x="3238603" y="4152169"/>
                  <a:pt x="3200549" y="4158765"/>
                </a:cubicBezTo>
                <a:cubicBezTo>
                  <a:pt x="3074082" y="4180710"/>
                  <a:pt x="2947742" y="4191492"/>
                  <a:pt x="2819246" y="4174494"/>
                </a:cubicBezTo>
                <a:cubicBezTo>
                  <a:pt x="2696546" y="4156698"/>
                  <a:pt x="2572096" y="4154478"/>
                  <a:pt x="2448851" y="4167898"/>
                </a:cubicBezTo>
                <a:cubicBezTo>
                  <a:pt x="2279383" y="4187687"/>
                  <a:pt x="2110549" y="4183501"/>
                  <a:pt x="1941462" y="4167898"/>
                </a:cubicBezTo>
                <a:cubicBezTo>
                  <a:pt x="1872837" y="4161556"/>
                  <a:pt x="1803198" y="4150774"/>
                  <a:pt x="1735208" y="4166630"/>
                </a:cubicBezTo>
                <a:cubicBezTo>
                  <a:pt x="1651489" y="4186038"/>
                  <a:pt x="1568023" y="4179695"/>
                  <a:pt x="1484050" y="4175382"/>
                </a:cubicBezTo>
                <a:cubicBezTo>
                  <a:pt x="1377752" y="4169801"/>
                  <a:pt x="1271708" y="4153692"/>
                  <a:pt x="1165029" y="4166376"/>
                </a:cubicBezTo>
                <a:cubicBezTo>
                  <a:pt x="1115685" y="4172211"/>
                  <a:pt x="1066722" y="4181471"/>
                  <a:pt x="1016744" y="4179061"/>
                </a:cubicBezTo>
                <a:cubicBezTo>
                  <a:pt x="878481" y="4172719"/>
                  <a:pt x="740344" y="4165235"/>
                  <a:pt x="601826" y="4166376"/>
                </a:cubicBezTo>
                <a:cubicBezTo>
                  <a:pt x="543857" y="4166757"/>
                  <a:pt x="486268" y="4168659"/>
                  <a:pt x="428553" y="4172845"/>
                </a:cubicBezTo>
                <a:cubicBezTo>
                  <a:pt x="320859" y="4180710"/>
                  <a:pt x="213546" y="4170055"/>
                  <a:pt x="106234" y="4166249"/>
                </a:cubicBezTo>
                <a:lnTo>
                  <a:pt x="0" y="4171008"/>
                </a:lnTo>
                <a:close/>
              </a:path>
            </a:pathLst>
          </a:custGeom>
        </p:spPr>
      </p:pic>
      <p:pic>
        <p:nvPicPr>
          <p:cNvPr id="5" name="Tartalom helye 4" descr="A képen sor, zöld, Színesség, képernyőkép látható&#10;&#10;Automatikusan generált leírás">
            <a:extLst>
              <a:ext uri="{FF2B5EF4-FFF2-40B4-BE49-F238E27FC236}">
                <a16:creationId xmlns:a16="http://schemas.microsoft.com/office/drawing/2014/main" id="{F032BF36-51E0-EEC0-FFAB-DFFAA9D915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831" b="1"/>
          <a:stretch/>
        </p:blipFill>
        <p:spPr>
          <a:xfrm>
            <a:off x="6019800" y="10"/>
            <a:ext cx="6172195" cy="4187662"/>
          </a:xfrm>
          <a:custGeom>
            <a:avLst/>
            <a:gdLst/>
            <a:ahLst/>
            <a:cxnLst/>
            <a:rect l="l" t="t" r="r" b="b"/>
            <a:pathLst>
              <a:path w="6006950" h="4187672">
                <a:moveTo>
                  <a:pt x="9223" y="0"/>
                </a:moveTo>
                <a:lnTo>
                  <a:pt x="6006950" y="0"/>
                </a:lnTo>
                <a:lnTo>
                  <a:pt x="6006950" y="4169490"/>
                </a:lnTo>
                <a:lnTo>
                  <a:pt x="5787907" y="4174448"/>
                </a:lnTo>
                <a:cubicBezTo>
                  <a:pt x="5713866" y="4173475"/>
                  <a:pt x="5639861" y="4169853"/>
                  <a:pt x="5566029" y="4163587"/>
                </a:cubicBezTo>
                <a:cubicBezTo>
                  <a:pt x="5458843" y="4155595"/>
                  <a:pt x="5350768" y="4144559"/>
                  <a:pt x="5244343" y="4164855"/>
                </a:cubicBezTo>
                <a:cubicBezTo>
                  <a:pt x="5127517" y="4187307"/>
                  <a:pt x="5010817" y="4187434"/>
                  <a:pt x="4892977" y="4181726"/>
                </a:cubicBezTo>
                <a:cubicBezTo>
                  <a:pt x="4792260" y="4176906"/>
                  <a:pt x="4691923" y="4151536"/>
                  <a:pt x="4590445" y="4178301"/>
                </a:cubicBezTo>
                <a:cubicBezTo>
                  <a:pt x="4580348" y="4179772"/>
                  <a:pt x="4570061" y="4179341"/>
                  <a:pt x="4560128" y="4177032"/>
                </a:cubicBezTo>
                <a:cubicBezTo>
                  <a:pt x="4449137" y="4161684"/>
                  <a:pt x="4337384" y="4174242"/>
                  <a:pt x="4226013" y="4169929"/>
                </a:cubicBezTo>
                <a:cubicBezTo>
                  <a:pt x="4174640" y="4167899"/>
                  <a:pt x="4122252" y="4169041"/>
                  <a:pt x="4071513" y="4163587"/>
                </a:cubicBezTo>
                <a:cubicBezTo>
                  <a:pt x="3955067" y="4151156"/>
                  <a:pt x="3838874" y="4144559"/>
                  <a:pt x="3723697" y="4173861"/>
                </a:cubicBezTo>
                <a:cubicBezTo>
                  <a:pt x="3690082" y="4181764"/>
                  <a:pt x="3655732" y="4186013"/>
                  <a:pt x="3621204" y="4186546"/>
                </a:cubicBezTo>
                <a:cubicBezTo>
                  <a:pt x="3508437" y="4190605"/>
                  <a:pt x="3396050" y="4182867"/>
                  <a:pt x="3283664" y="4176525"/>
                </a:cubicBezTo>
                <a:cubicBezTo>
                  <a:pt x="3205652" y="4172085"/>
                  <a:pt x="3127768" y="4162445"/>
                  <a:pt x="3049630" y="4170563"/>
                </a:cubicBezTo>
                <a:cubicBezTo>
                  <a:pt x="3004218" y="4175257"/>
                  <a:pt x="2958427" y="4175257"/>
                  <a:pt x="2913015" y="4170563"/>
                </a:cubicBezTo>
                <a:cubicBezTo>
                  <a:pt x="2829321" y="4160758"/>
                  <a:pt x="2744879" y="4158931"/>
                  <a:pt x="2660842" y="4165109"/>
                </a:cubicBezTo>
                <a:cubicBezTo>
                  <a:pt x="2535390" y="4175891"/>
                  <a:pt x="2410065" y="4184897"/>
                  <a:pt x="2284232" y="4167773"/>
                </a:cubicBezTo>
                <a:cubicBezTo>
                  <a:pt x="2212868" y="4156559"/>
                  <a:pt x="2140312" y="4155240"/>
                  <a:pt x="2068592" y="4163840"/>
                </a:cubicBezTo>
                <a:cubicBezTo>
                  <a:pt x="1897729" y="4187814"/>
                  <a:pt x="1726485" y="4180077"/>
                  <a:pt x="1555241" y="4170183"/>
                </a:cubicBezTo>
                <a:cubicBezTo>
                  <a:pt x="1440824" y="4163460"/>
                  <a:pt x="1325901" y="4151156"/>
                  <a:pt x="1211738" y="4167392"/>
                </a:cubicBezTo>
                <a:cubicBezTo>
                  <a:pt x="1066118" y="4187688"/>
                  <a:pt x="920370" y="4180965"/>
                  <a:pt x="774368" y="4175003"/>
                </a:cubicBezTo>
                <a:cubicBezTo>
                  <a:pt x="667182" y="4170563"/>
                  <a:pt x="559869" y="4157117"/>
                  <a:pt x="452430" y="4173734"/>
                </a:cubicBezTo>
                <a:cubicBezTo>
                  <a:pt x="441369" y="4175244"/>
                  <a:pt x="430117" y="4174115"/>
                  <a:pt x="419576" y="4170436"/>
                </a:cubicBezTo>
                <a:cubicBezTo>
                  <a:pt x="378807" y="4157016"/>
                  <a:pt x="335096" y="4155215"/>
                  <a:pt x="293363" y="4165236"/>
                </a:cubicBezTo>
                <a:cubicBezTo>
                  <a:pt x="216367" y="4182106"/>
                  <a:pt x="139497" y="4189463"/>
                  <a:pt x="61105" y="4174115"/>
                </a:cubicBezTo>
                <a:lnTo>
                  <a:pt x="13323" y="4171265"/>
                </a:lnTo>
                <a:lnTo>
                  <a:pt x="28554" y="3843045"/>
                </a:lnTo>
                <a:cubicBezTo>
                  <a:pt x="30457" y="3722610"/>
                  <a:pt x="27412" y="3602256"/>
                  <a:pt x="15626" y="3482187"/>
                </a:cubicBezTo>
                <a:cubicBezTo>
                  <a:pt x="-847" y="3335690"/>
                  <a:pt x="-4304" y="3188124"/>
                  <a:pt x="5296" y="3041068"/>
                </a:cubicBezTo>
                <a:cubicBezTo>
                  <a:pt x="11786" y="2956911"/>
                  <a:pt x="18539" y="2872754"/>
                  <a:pt x="22776" y="2788472"/>
                </a:cubicBezTo>
                <a:cubicBezTo>
                  <a:pt x="28180" y="2668580"/>
                  <a:pt x="25173" y="2548474"/>
                  <a:pt x="13771" y="2428964"/>
                </a:cubicBezTo>
                <a:cubicBezTo>
                  <a:pt x="4237" y="2337829"/>
                  <a:pt x="3177" y="2246070"/>
                  <a:pt x="10593" y="2154757"/>
                </a:cubicBezTo>
                <a:cubicBezTo>
                  <a:pt x="25690" y="1999286"/>
                  <a:pt x="9931" y="1843813"/>
                  <a:pt x="5032" y="1688466"/>
                </a:cubicBezTo>
                <a:cubicBezTo>
                  <a:pt x="-3577" y="1402691"/>
                  <a:pt x="20393" y="1117045"/>
                  <a:pt x="9666" y="831270"/>
                </a:cubicBezTo>
                <a:cubicBezTo>
                  <a:pt x="3841" y="689908"/>
                  <a:pt x="16420" y="548673"/>
                  <a:pt x="9666" y="407311"/>
                </a:cubicBezTo>
                <a:cubicBezTo>
                  <a:pt x="4105" y="306755"/>
                  <a:pt x="397" y="206200"/>
                  <a:pt x="4105" y="105518"/>
                </a:cubicBezTo>
                <a:cubicBezTo>
                  <a:pt x="5164" y="78059"/>
                  <a:pt x="5826" y="50473"/>
                  <a:pt x="9534" y="23396"/>
                </a:cubicBezTo>
                <a:close/>
              </a:path>
            </a:pathLst>
          </a:custGeom>
        </p:spPr>
      </p:pic>
      <p:sp>
        <p:nvSpPr>
          <p:cNvPr id="15" name="sketch line">
            <a:extLst>
              <a:ext uri="{FF2B5EF4-FFF2-40B4-BE49-F238E27FC236}">
                <a16:creationId xmlns:a16="http://schemas.microsoft.com/office/drawing/2014/main" id="{63C1A86C-B1A8-4AEC-B001-595C91716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89020" y="540453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CF20EEC0-52BC-B687-A80B-A27894690680}"/>
              </a:ext>
            </a:extLst>
          </p:cNvPr>
          <p:cNvSpPr txBox="1"/>
          <p:nvPr/>
        </p:nvSpPr>
        <p:spPr>
          <a:xfrm>
            <a:off x="4654294" y="4562856"/>
            <a:ext cx="6903721" cy="16002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/>
                <a:cs typeface="Arial"/>
              </a:rPr>
              <a:t>2 </a:t>
            </a:r>
            <a:r>
              <a:rPr lang="en-US" sz="2000" dirty="0" err="1">
                <a:latin typeface="Arial"/>
                <a:cs typeface="Arial"/>
              </a:rPr>
              <a:t>Főellenség</a:t>
            </a:r>
            <a:endParaRPr lang="en-US" sz="2000">
              <a:latin typeface="Arial"/>
              <a:cs typeface="Arial"/>
            </a:endParaRP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/>
                <a:cs typeface="Arial"/>
              </a:rPr>
              <a:t>Jutalmak</a:t>
            </a:r>
            <a:endParaRPr lang="en-US" sz="2000">
              <a:latin typeface="Arial"/>
              <a:cs typeface="Arial"/>
            </a:endParaRP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err="1">
                <a:latin typeface="Arial"/>
                <a:cs typeface="Arial"/>
              </a:rPr>
              <a:t>Képességek</a:t>
            </a:r>
            <a:endParaRPr lang="en-US" sz="2000">
              <a:latin typeface="Arial"/>
              <a:cs typeface="Arial"/>
            </a:endParaRP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/>
              <a:t>Idő</a:t>
            </a:r>
            <a:r>
              <a:rPr lang="en-US" sz="22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773156368"/>
      </p:ext>
    </p:extLst>
  </p:cSld>
  <p:clrMapOvr>
    <a:masterClrMapping/>
  </p:clrMapOvr>
  <p:transition spd="slow">
    <p:push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CAFECB-2F72-0F8F-FF2C-6DE79A379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 err="1">
                <a:solidFill>
                  <a:srgbClr val="2C2C2C"/>
                </a:solidFill>
                <a:latin typeface="Arial"/>
                <a:cs typeface="Arial"/>
              </a:rPr>
              <a:t>Mentés</a:t>
            </a:r>
            <a:endParaRPr lang="en-US" sz="4000" dirty="0">
              <a:latin typeface="Arial"/>
              <a:cs typeface="Arial"/>
            </a:endParaRPr>
          </a:p>
        </p:txBody>
      </p:sp>
      <p:pic>
        <p:nvPicPr>
          <p:cNvPr id="19" name="Tartalom helye 18" descr="A képen szöveg, képernyőkép, Betűtípus látható&#10;&#10;Automatikusan generált leírás">
            <a:extLst>
              <a:ext uri="{FF2B5EF4-FFF2-40B4-BE49-F238E27FC236}">
                <a16:creationId xmlns:a16="http://schemas.microsoft.com/office/drawing/2014/main" id="{FF3A0EAC-A657-3664-191F-64F7D154B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89" b="3"/>
          <a:stretch/>
        </p:blipFill>
        <p:spPr>
          <a:xfrm>
            <a:off x="3578993" y="489458"/>
            <a:ext cx="8131165" cy="5735086"/>
          </a:xfrm>
          <a:prstGeom prst="rect">
            <a:avLst/>
          </a:prstGeom>
          <a:effectLst/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39FCC0C7-67F0-5AFB-3E68-D3D829B607BF}"/>
              </a:ext>
            </a:extLst>
          </p:cNvPr>
          <p:cNvSpPr txBox="1"/>
          <p:nvPr/>
        </p:nvSpPr>
        <p:spPr>
          <a:xfrm>
            <a:off x="607540" y="4026243"/>
            <a:ext cx="2512540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hu-HU" sz="2000" dirty="0">
                <a:latin typeface="Arial"/>
                <a:cs typeface="Arial"/>
              </a:rPr>
              <a:t>Fájlok</a:t>
            </a:r>
          </a:p>
          <a:p>
            <a:pPr marL="285750" indent="-285750">
              <a:buFont typeface="Arial"/>
              <a:buChar char="•"/>
            </a:pPr>
            <a:r>
              <a:rPr lang="hu-HU" sz="2000" dirty="0">
                <a:latin typeface="Arial"/>
                <a:cs typeface="Arial"/>
              </a:rPr>
              <a:t>Karakter</a:t>
            </a:r>
          </a:p>
          <a:p>
            <a:pPr marL="285750" indent="-285750">
              <a:buFont typeface="Arial"/>
              <a:buChar char="•"/>
            </a:pPr>
            <a:r>
              <a:rPr lang="hu-HU" sz="2000" dirty="0">
                <a:latin typeface="Arial"/>
                <a:cs typeface="Arial"/>
              </a:rPr>
              <a:t>Bolt</a:t>
            </a:r>
          </a:p>
          <a:p>
            <a:pPr marL="285750" indent="-285750">
              <a:buFont typeface="Arial"/>
              <a:buChar char="•"/>
            </a:pPr>
            <a:r>
              <a:rPr lang="hu-HU" sz="2000">
                <a:latin typeface="Arial"/>
                <a:cs typeface="Arial"/>
              </a:rPr>
              <a:t>Ellenségek</a:t>
            </a:r>
            <a:endParaRPr lang="hu-HU" sz="2000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hu-HU" sz="2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02985052"/>
      </p:ext>
    </p:extLst>
  </p:cSld>
  <p:clrMapOvr>
    <a:masterClrMapping/>
  </p:clrMapOvr>
  <p:transition spd="slow">
    <p:push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bg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8992" y="-34538"/>
            <a:ext cx="6655405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5194" y="-23905"/>
            <a:ext cx="6705251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6886" y="-23905"/>
            <a:ext cx="6705251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E7739A0-7C28-D874-77FA-B8627BF38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409" y="895483"/>
            <a:ext cx="5786232" cy="3011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Köszönjük a figyelmet</a:t>
            </a:r>
          </a:p>
        </p:txBody>
      </p:sp>
      <p:sp>
        <p:nvSpPr>
          <p:cNvPr id="19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1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3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83101" y="357831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6602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 descr="A képen szöveg, számítógép, Számítógép-monitor, elektronika látható&#10;&#10;Automatikusan generált leírás">
            <a:extLst>
              <a:ext uri="{FF2B5EF4-FFF2-40B4-BE49-F238E27FC236}">
                <a16:creationId xmlns:a16="http://schemas.microsoft.com/office/drawing/2014/main" id="{EC911F58-B8DE-C326-BAFA-F4574A879E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1" t="15393"/>
          <a:stretch/>
        </p:blipFill>
        <p:spPr>
          <a:xfrm>
            <a:off x="-75414" y="-1"/>
            <a:ext cx="12267414" cy="6858001"/>
          </a:xfrm>
          <a:prstGeom prst="rect">
            <a:avLst/>
          </a:prstGeom>
        </p:spPr>
      </p:pic>
      <p:pic>
        <p:nvPicPr>
          <p:cNvPr id="8" name="Kép 7" descr="A képen szöveg, számítógép, Számítógép-monitor, elektronika látható&#10;&#10;Automatikusan generált leírás">
            <a:extLst>
              <a:ext uri="{FF2B5EF4-FFF2-40B4-BE49-F238E27FC236}">
                <a16:creationId xmlns:a16="http://schemas.microsoft.com/office/drawing/2014/main" id="{63D93C95-6A6F-2E3B-2561-1725B88D21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41" t="15393" r="73414"/>
          <a:stretch/>
        </p:blipFill>
        <p:spPr>
          <a:xfrm>
            <a:off x="-75414" y="0"/>
            <a:ext cx="3309870" cy="685800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F3CBC81-AA5A-D56B-A15C-6C691E626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82881"/>
            <a:ext cx="2471670" cy="1325563"/>
          </a:xfrm>
        </p:spPr>
        <p:txBody>
          <a:bodyPr>
            <a:normAutofit/>
          </a:bodyPr>
          <a:lstStyle/>
          <a:p>
            <a:r>
              <a:rPr lang="hu-H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Weboldal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C1A01EC-2988-19EB-784C-673A27EA8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852258"/>
            <a:ext cx="247167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Programok:</a:t>
            </a:r>
          </a:p>
          <a:p>
            <a:pPr lvl="1"/>
            <a:r>
              <a:rPr lang="hu-H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</a:t>
            </a:r>
            <a:r>
              <a:rPr lang="hu-HU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Studio</a:t>
            </a:r>
            <a:r>
              <a:rPr lang="hu-H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endParaRPr lang="hu-HU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hu-HU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Pixlr</a:t>
            </a:r>
            <a:endParaRPr lang="hu-HU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hu-H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Programozási nyelvek:</a:t>
            </a:r>
          </a:p>
          <a:p>
            <a:pPr lvl="1"/>
            <a:r>
              <a:rPr lang="hu-H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PHP</a:t>
            </a:r>
          </a:p>
          <a:p>
            <a:pPr lvl="1"/>
            <a:r>
              <a:rPr lang="hu-H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</a:p>
          <a:p>
            <a:pPr lvl="1"/>
            <a:r>
              <a:rPr lang="hu-H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152173795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Rectangle 2076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9" name="Rectangle 2078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81" name="Group 2080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082" name="Oval 2081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3" name="Oval 2082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4" name="Oval 2083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5" name="Oval 2084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86" name="Oval 2085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7" name="Oval 2086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89" name="Rectangle 2088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91" name="Group 2090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092" name="Straight Connector 2091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3" name="Straight Connector 2092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4" name="Straight Connector 2093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5" name="Straight Connector 2094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4" name="Picture 6" descr="A képen szöveg, képernyőkép, szoftver, szám látható&#10;&#10;Automatikusan generált leírás">
            <a:extLst>
              <a:ext uri="{FF2B5EF4-FFF2-40B4-BE49-F238E27FC236}">
                <a16:creationId xmlns:a16="http://schemas.microsoft.com/office/drawing/2014/main" id="{E59E8D23-45D1-92EE-BB64-AFB87D6831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5336"/>
          <a:stretch/>
        </p:blipFill>
        <p:spPr bwMode="auto">
          <a:xfrm>
            <a:off x="626590" y="317578"/>
            <a:ext cx="10851111" cy="3508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97" name="Group 2096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2098" name="Straight Connector 2097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9" name="Straight Connector 2098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0" name="Straight Connector 2099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1" name="Straight Connector 2100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03" name="Rectangle 2102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05" name="Group 2104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2106" name="Straight Connector 2105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7" name="Straight Connector 2106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8" name="Straight Connector 2107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9" name="Straight Connector 2108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DADD6BF7-FDD1-306D-03B4-3DB0AD00D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anchor="t">
            <a:normAutofit/>
          </a:bodyPr>
          <a:lstStyle/>
          <a:p>
            <a:r>
              <a:rPr lang="hu-HU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Adatbázis felépítése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2D6211F-681C-FAE2-7095-9F8FDB965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080" y="4018143"/>
            <a:ext cx="5674105" cy="2129599"/>
          </a:xfrm>
          <a:noFill/>
        </p:spPr>
        <p:txBody>
          <a:bodyPr anchor="t">
            <a:normAutofit/>
          </a:bodyPr>
          <a:lstStyle/>
          <a:p>
            <a:r>
              <a:rPr lang="hu-HU" sz="1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Userid</a:t>
            </a:r>
            <a:endParaRPr lang="hu-HU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1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Username</a:t>
            </a:r>
            <a:endParaRPr lang="hu-HU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1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</a:t>
            </a:r>
            <a:endParaRPr lang="hu-HU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171140998"/>
      </p:ext>
    </p:extLst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képernyőkép, Digitális képszerkesztés, Számítógépes játék, Videojáték-szoftver látható">
            <a:extLst>
              <a:ext uri="{FF2B5EF4-FFF2-40B4-BE49-F238E27FC236}">
                <a16:creationId xmlns:a16="http://schemas.microsoft.com/office/drawing/2014/main" id="{BF519020-F51C-D011-D2B3-E8121574E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867"/>
          </a:xfrm>
          <a:prstGeom prst="rect">
            <a:avLst/>
          </a:prstGeom>
        </p:spPr>
      </p:pic>
      <p:pic>
        <p:nvPicPr>
          <p:cNvPr id="7" name="Kép 6" descr="A képen képernyőkép, Digitális képszerkesztés, Számítógépes játék, Videojáték-szoftver látható">
            <a:extLst>
              <a:ext uri="{FF2B5EF4-FFF2-40B4-BE49-F238E27FC236}">
                <a16:creationId xmlns:a16="http://schemas.microsoft.com/office/drawing/2014/main" id="{0822EAB9-EE4A-04E3-F4AE-FC2BB8F273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578"/>
          <a:stretch/>
        </p:blipFill>
        <p:spPr>
          <a:xfrm>
            <a:off x="0" y="9133"/>
            <a:ext cx="3288145" cy="6848867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A7E8FE8-726D-5DDF-D71D-DEBFA9A93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246" y="439776"/>
            <a:ext cx="2684899" cy="1325563"/>
          </a:xfrm>
        </p:spPr>
        <p:txBody>
          <a:bodyPr>
            <a:normAutofit/>
          </a:bodyPr>
          <a:lstStyle/>
          <a:p>
            <a:r>
              <a:rPr lang="hu-HU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Regisztráció és bejelentkezés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EBC8AEC-4675-C12D-88F3-EE640E33A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634" y="1843732"/>
            <a:ext cx="2955202" cy="4351338"/>
          </a:xfrm>
        </p:spPr>
        <p:txBody>
          <a:bodyPr/>
          <a:lstStyle/>
          <a:p>
            <a:r>
              <a:rPr lang="hu-H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Külső Regisztráció/Bejelentkezés</a:t>
            </a:r>
          </a:p>
          <a:p>
            <a:r>
              <a:rPr lang="hu-H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Adatbázis Kapcsolat</a:t>
            </a:r>
          </a:p>
          <a:p>
            <a:r>
              <a:rPr lang="hu-H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Felhasználóbarát kialakítás </a:t>
            </a:r>
          </a:p>
          <a:p>
            <a:r>
              <a:rPr lang="hu-H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Visszajelzés hiba esetén</a:t>
            </a:r>
          </a:p>
          <a:p>
            <a:pPr marL="0"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3663126"/>
      </p:ext>
    </p:extLst>
  </p:cSld>
  <p:clrMapOvr>
    <a:masterClrMapping/>
  </p:clrMapOvr>
  <p:transition spd="slow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19CC30D-B2DA-48A2-9C57-46F487ED8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5" cy="1323439"/>
          </a:xfrm>
        </p:spPr>
        <p:txBody>
          <a:bodyPr anchor="t">
            <a:normAutofit/>
          </a:bodyPr>
          <a:lstStyle/>
          <a:p>
            <a:r>
              <a:rPr lang="hu-H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Weboldal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AF54475-FA1D-5E4F-6A7C-BF46AC54A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5" cy="2454300"/>
          </a:xfrm>
        </p:spPr>
        <p:txBody>
          <a:bodyPr>
            <a:normAutofit/>
          </a:bodyPr>
          <a:lstStyle/>
          <a:p>
            <a:r>
              <a:rPr lang="hu-HU" sz="2400" dirty="0">
                <a:solidFill>
                  <a:schemeClr val="bg1">
                    <a:alpha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Felhasználó barát</a:t>
            </a:r>
          </a:p>
          <a:p>
            <a:r>
              <a:rPr lang="hu-HU" sz="2400" dirty="0">
                <a:solidFill>
                  <a:schemeClr val="bg1">
                    <a:alpha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Modern stílus</a:t>
            </a:r>
          </a:p>
          <a:p>
            <a:r>
              <a:rPr lang="hu-HU" sz="2400" dirty="0">
                <a:solidFill>
                  <a:schemeClr val="bg1">
                    <a:alpha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Dinamikus elemek</a:t>
            </a:r>
          </a:p>
          <a:p>
            <a:r>
              <a:rPr lang="hu-HU" sz="2400" dirty="0">
                <a:solidFill>
                  <a:schemeClr val="bg1">
                    <a:alpha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Reszponzív</a:t>
            </a:r>
          </a:p>
        </p:txBody>
      </p:sp>
      <p:pic>
        <p:nvPicPr>
          <p:cNvPr id="7" name="Kép 6" descr="A képen szöveg, képernyőkép, Webhely, szoftver látható">
            <a:extLst>
              <a:ext uri="{FF2B5EF4-FFF2-40B4-BE49-F238E27FC236}">
                <a16:creationId xmlns:a16="http://schemas.microsoft.com/office/drawing/2014/main" id="{429A8818-A223-B8DC-C6AF-09330183A9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710" y="1365259"/>
            <a:ext cx="7727655" cy="438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516353"/>
      </p:ext>
    </p:extLst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A976E23-29EC-4E20-9EF6-B7CC4A821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5FCEC6-E657-46F1-925F-13ED19212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0A6DB23-0C0E-401A-9D98-117AB6A50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273BFBE-FE1A-435E-AE56-7D2E95789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4D31599-5200-49B2-A785-7953989764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841AED9-5BC7-47E7-941C-35EB0BAC66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2C2828F-069F-445B-9379-0747EA8AC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ECEFDED-5260-44F3-A4DD-57D42112A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C90D502-4A5F-49FF-806A-67337B8BC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BFA4774-F7E7-85B3-3453-97D6F3526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656" y="500190"/>
            <a:ext cx="2548055" cy="1069735"/>
          </a:xfrm>
          <a:noFill/>
        </p:spPr>
        <p:txBody>
          <a:bodyPr anchor="b">
            <a:normAutofit fontScale="90000"/>
          </a:bodyPr>
          <a:lstStyle/>
          <a:p>
            <a:r>
              <a:rPr lang="hu-HU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Weboldal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F0BDB76-BCEC-498E-BA26-C763CD9FA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D8DF5DF-A251-4BC2-8965-4EDDD01FC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930D52D-708D-43A1-B073-469EFDB02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82491CB-6849-43BB-926B-D979A3DB09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1251642-9512-4A11-9670-BD1C3A99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D277633-FF55-420D-87BC-0CB11FD6D0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Kép 6" descr="A képen szöveg, képernyőkép, Betűtípus, tervezés látható&#10;&#10;Automatikusan generált leírás">
            <a:extLst>
              <a:ext uri="{FF2B5EF4-FFF2-40B4-BE49-F238E27FC236}">
                <a16:creationId xmlns:a16="http://schemas.microsoft.com/office/drawing/2014/main" id="{1A2F4395-7F22-C60E-EFF5-C77D5C9D0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129" y="238042"/>
            <a:ext cx="5707573" cy="3082089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298B576C-FDA2-46DE-8408-3A76DCF50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6693312" y="774915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2">
              <a:extLst>
                <a:ext uri="{FF2B5EF4-FFF2-40B4-BE49-F238E27FC236}">
                  <a16:creationId xmlns:a16="http://schemas.microsoft.com/office/drawing/2014/main" id="{94AEA101-943D-4073-AD87-C8D783165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33">
              <a:extLst>
                <a:ext uri="{FF2B5EF4-FFF2-40B4-BE49-F238E27FC236}">
                  <a16:creationId xmlns:a16="http://schemas.microsoft.com/office/drawing/2014/main" id="{D103D701-5E08-4A2A-AE99-626C646359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34">
              <a:extLst>
                <a:ext uri="{FF2B5EF4-FFF2-40B4-BE49-F238E27FC236}">
                  <a16:creationId xmlns:a16="http://schemas.microsoft.com/office/drawing/2014/main" id="{68DF778A-A412-4E7C-9B61-E33D13A53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35">
              <a:extLst>
                <a:ext uri="{FF2B5EF4-FFF2-40B4-BE49-F238E27FC236}">
                  <a16:creationId xmlns:a16="http://schemas.microsoft.com/office/drawing/2014/main" id="{4EC28832-D2CA-45C0-9C43-0AF998532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452CEF2-C9EC-4C15-99E4-C781AB08A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00459E6-26A3-4EAC-A34C-D0792D88C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264D5E9-C8D4-444A-8B1B-C11FB47CBA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3DD99233-66AB-4E60-AF8A-A3259E6A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4E8492A-EE2A-4BE3-A4B2-2BCE77DA40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222A220-AA24-4E60-83D6-D32FEB34D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C1F8EA9-B91A-6EFC-5B6C-90A785BF6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656" y="1605963"/>
            <a:ext cx="2319654" cy="1458149"/>
          </a:xfrm>
          <a:noFill/>
        </p:spPr>
        <p:txBody>
          <a:bodyPr anchor="t">
            <a:normAutofit/>
          </a:bodyPr>
          <a:lstStyle/>
          <a:p>
            <a:r>
              <a:rPr lang="hu-H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Jelszó változtatás</a:t>
            </a:r>
          </a:p>
          <a:p>
            <a:r>
              <a:rPr lang="hu-H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Kapcsolat felvétel</a:t>
            </a:r>
          </a:p>
          <a:p>
            <a:r>
              <a:rPr lang="hu-H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Adatvédelem</a:t>
            </a:r>
          </a:p>
          <a:p>
            <a:pPr marL="0" indent="0">
              <a:buNone/>
            </a:pPr>
            <a:endParaRPr lang="hu-HU" sz="1800" dirty="0">
              <a:solidFill>
                <a:schemeClr val="bg1"/>
              </a:solidFill>
            </a:endParaRPr>
          </a:p>
        </p:txBody>
      </p:sp>
      <p:pic>
        <p:nvPicPr>
          <p:cNvPr id="5" name="Kép 4" descr="A képen szöveg, képernyőkép, térkép, Betűtípus látható&#10;&#10;Automatikusan generált leírás">
            <a:extLst>
              <a:ext uri="{FF2B5EF4-FFF2-40B4-BE49-F238E27FC236}">
                <a16:creationId xmlns:a16="http://schemas.microsoft.com/office/drawing/2014/main" id="{41CD2C36-B522-18BA-45B9-634E94099F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348" y="3861254"/>
            <a:ext cx="5722354" cy="259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744536"/>
      </p:ext>
    </p:extLst>
  </p:cSld>
  <p:clrMapOvr>
    <a:masterClrMapping/>
  </p:clrMapOvr>
  <p:transition spd="slow">
    <p:push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rocesszor bináris számokkal és tervrajzzal">
            <a:extLst>
              <a:ext uri="{FF2B5EF4-FFF2-40B4-BE49-F238E27FC236}">
                <a16:creationId xmlns:a16="http://schemas.microsoft.com/office/drawing/2014/main" id="{96D01DBA-356A-5E8F-8C99-8F6ABC47B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3535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721D1FE-0BB4-4C68-F888-1CAEA79D4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hu-HU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Játék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3633665-3243-C2C6-B827-065880C05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hu-H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Programok:</a:t>
            </a:r>
          </a:p>
          <a:p>
            <a:pPr lvl="1"/>
            <a:r>
              <a:rPr lang="hu-H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</a:t>
            </a:r>
            <a:r>
              <a:rPr lang="hu-HU" sz="17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Studio</a:t>
            </a:r>
            <a:endParaRPr lang="hu-HU" sz="17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hu-H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</a:t>
            </a:r>
            <a:r>
              <a:rPr lang="hu-HU" sz="17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Studio</a:t>
            </a:r>
            <a:r>
              <a:rPr lang="hu-H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7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endParaRPr lang="hu-HU" sz="17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hu-HU" sz="17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hu-H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Programozási nyelvek:</a:t>
            </a:r>
          </a:p>
          <a:p>
            <a:pPr lvl="1"/>
            <a:r>
              <a:rPr lang="hu-H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C#</a:t>
            </a:r>
          </a:p>
          <a:p>
            <a:pPr lvl="1"/>
            <a:r>
              <a:rPr lang="hu-H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PHP</a:t>
            </a:r>
          </a:p>
        </p:txBody>
      </p:sp>
    </p:spTree>
    <p:extLst>
      <p:ext uri="{BB962C8B-B14F-4D97-AF65-F5344CB8AC3E}">
        <p14:creationId xmlns:p14="http://schemas.microsoft.com/office/powerpoint/2010/main" val="148578167"/>
      </p:ext>
    </p:extLst>
  </p:cSld>
  <p:clrMapOvr>
    <a:masterClrMapping/>
  </p:clrMapOvr>
  <p:transition spd="slow">
    <p:push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Kép 14">
            <a:extLst>
              <a:ext uri="{FF2B5EF4-FFF2-40B4-BE49-F238E27FC236}">
                <a16:creationId xmlns:a16="http://schemas.microsoft.com/office/drawing/2014/main" id="{52888316-D90A-B5C1-7F20-78DE5EAAB5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61" r="-2" b="-2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  <a:solidFill>
            <a:schemeClr val="tx1"/>
          </a:solidFill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721D1FE-0BB4-4C68-F888-1CAEA79D4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/>
          </a:bodyPr>
          <a:lstStyle/>
          <a:p>
            <a:r>
              <a:rPr lang="hu-H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Menü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3633665-3243-C2C6-B827-065880C05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anchor="t">
            <a:normAutofit/>
          </a:bodyPr>
          <a:lstStyle/>
          <a:p>
            <a:r>
              <a:rPr lang="hu-H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Regisztráció</a:t>
            </a:r>
          </a:p>
          <a:p>
            <a:r>
              <a:rPr lang="hu-H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Bejelentkezés</a:t>
            </a:r>
          </a:p>
          <a:p>
            <a:r>
              <a:rPr lang="hu-H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Új játék</a:t>
            </a:r>
          </a:p>
          <a:p>
            <a:r>
              <a:rPr lang="hu-H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Játék folytatása</a:t>
            </a:r>
          </a:p>
          <a:p>
            <a:r>
              <a:rPr lang="hu-H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Beállítások</a:t>
            </a:r>
          </a:p>
          <a:p>
            <a:r>
              <a:rPr lang="hu-H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Kilépés</a:t>
            </a:r>
          </a:p>
          <a:p>
            <a:pPr marL="0" indent="0">
              <a:buNone/>
            </a:pPr>
            <a:endParaRPr lang="hu-H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013144"/>
      </p:ext>
    </p:extLst>
  </p:cSld>
  <p:clrMapOvr>
    <a:masterClrMapping/>
  </p:clrMapOvr>
  <p:transition spd="slow">
    <p:push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F49E80-A28A-5E2E-0127-B570FA9A7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35ED3E3-6696-7862-1DF8-6D7DF4A61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E762259-0492-D201-9FA1-A5C52120A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CF240198-9148-4FB2-5475-AAE0257B6BB2}"/>
              </a:ext>
            </a:extLst>
          </p:cNvPr>
          <p:cNvCxnSpPr>
            <a:cxnSpLocks/>
          </p:cNvCxnSpPr>
          <p:nvPr/>
        </p:nvCxnSpPr>
        <p:spPr>
          <a:xfrm flipH="1">
            <a:off x="3960000" y="365125"/>
            <a:ext cx="1038262" cy="6875"/>
          </a:xfrm>
          <a:prstGeom prst="straightConnector1">
            <a:avLst/>
          </a:prstGeom>
          <a:ln w="698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5956F857-48F2-0BE0-669E-2C51728E8179}"/>
              </a:ext>
            </a:extLst>
          </p:cNvPr>
          <p:cNvSpPr txBox="1"/>
          <p:nvPr/>
        </p:nvSpPr>
        <p:spPr>
          <a:xfrm>
            <a:off x="5112131" y="178451"/>
            <a:ext cx="1794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Életerő</a:t>
            </a:r>
          </a:p>
        </p:txBody>
      </p:sp>
      <p:cxnSp>
        <p:nvCxnSpPr>
          <p:cNvPr id="13" name="Egyenes összekötő nyíllal 12">
            <a:extLst>
              <a:ext uri="{FF2B5EF4-FFF2-40B4-BE49-F238E27FC236}">
                <a16:creationId xmlns:a16="http://schemas.microsoft.com/office/drawing/2014/main" id="{B0E4661C-7110-AD3E-8477-8D2C57AC1A65}"/>
              </a:ext>
            </a:extLst>
          </p:cNvPr>
          <p:cNvCxnSpPr>
            <a:cxnSpLocks/>
          </p:cNvCxnSpPr>
          <p:nvPr/>
        </p:nvCxnSpPr>
        <p:spPr>
          <a:xfrm flipH="1">
            <a:off x="3583011" y="753639"/>
            <a:ext cx="1002739" cy="4517"/>
          </a:xfrm>
          <a:prstGeom prst="straightConnector1">
            <a:avLst/>
          </a:prstGeom>
          <a:ln w="698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CE5340B0-2C6C-5C97-7ABA-B4145E1629F1}"/>
              </a:ext>
            </a:extLst>
          </p:cNvPr>
          <p:cNvSpPr txBox="1"/>
          <p:nvPr/>
        </p:nvSpPr>
        <p:spPr>
          <a:xfrm>
            <a:off x="4693031" y="561068"/>
            <a:ext cx="1794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Mana</a:t>
            </a:r>
            <a:endParaRPr lang="hu-HU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Egyenes összekötő nyíllal 15">
            <a:extLst>
              <a:ext uri="{FF2B5EF4-FFF2-40B4-BE49-F238E27FC236}">
                <a16:creationId xmlns:a16="http://schemas.microsoft.com/office/drawing/2014/main" id="{76C93220-319A-541A-58DA-1B300A3930C9}"/>
              </a:ext>
            </a:extLst>
          </p:cNvPr>
          <p:cNvCxnSpPr>
            <a:cxnSpLocks/>
          </p:cNvCxnSpPr>
          <p:nvPr/>
        </p:nvCxnSpPr>
        <p:spPr>
          <a:xfrm flipV="1">
            <a:off x="2572249" y="1089311"/>
            <a:ext cx="0" cy="856368"/>
          </a:xfrm>
          <a:prstGeom prst="straightConnector1">
            <a:avLst/>
          </a:prstGeom>
          <a:ln w="698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24A26CAC-1D1C-E1A2-659E-1A1FDE992BEB}"/>
              </a:ext>
            </a:extLst>
          </p:cNvPr>
          <p:cNvSpPr txBox="1"/>
          <p:nvPr/>
        </p:nvSpPr>
        <p:spPr>
          <a:xfrm>
            <a:off x="1434119" y="2014764"/>
            <a:ext cx="2276260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hu-HU" sz="2000" b="1" dirty="0">
                <a:latin typeface="Arial"/>
                <a:cs typeface="Arial"/>
              </a:rPr>
              <a:t>Tapasztalati pont</a:t>
            </a:r>
          </a:p>
        </p:txBody>
      </p:sp>
      <p:cxnSp>
        <p:nvCxnSpPr>
          <p:cNvPr id="20" name="Egyenes összekötő nyíllal 19">
            <a:extLst>
              <a:ext uri="{FF2B5EF4-FFF2-40B4-BE49-F238E27FC236}">
                <a16:creationId xmlns:a16="http://schemas.microsoft.com/office/drawing/2014/main" id="{3AD8E1CD-05D6-DD56-33A1-AF6A8BE20E22}"/>
              </a:ext>
            </a:extLst>
          </p:cNvPr>
          <p:cNvCxnSpPr>
            <a:cxnSpLocks/>
          </p:cNvCxnSpPr>
          <p:nvPr/>
        </p:nvCxnSpPr>
        <p:spPr>
          <a:xfrm flipV="1">
            <a:off x="772096" y="1158396"/>
            <a:ext cx="0" cy="856368"/>
          </a:xfrm>
          <a:prstGeom prst="straightConnector1">
            <a:avLst/>
          </a:prstGeom>
          <a:ln w="698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38B6D5B5-D7D5-CDB0-D8D0-DDB513510866}"/>
              </a:ext>
            </a:extLst>
          </p:cNvPr>
          <p:cNvSpPr txBox="1"/>
          <p:nvPr/>
        </p:nvSpPr>
        <p:spPr>
          <a:xfrm>
            <a:off x="369182" y="2029523"/>
            <a:ext cx="805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Szint</a:t>
            </a:r>
          </a:p>
        </p:txBody>
      </p:sp>
      <p:cxnSp>
        <p:nvCxnSpPr>
          <p:cNvPr id="22" name="Egyenes összekötő nyíllal 21">
            <a:extLst>
              <a:ext uri="{FF2B5EF4-FFF2-40B4-BE49-F238E27FC236}">
                <a16:creationId xmlns:a16="http://schemas.microsoft.com/office/drawing/2014/main" id="{C49F85AA-3750-63B0-A59A-F0761FA1CA52}"/>
              </a:ext>
            </a:extLst>
          </p:cNvPr>
          <p:cNvCxnSpPr>
            <a:cxnSpLocks/>
          </p:cNvCxnSpPr>
          <p:nvPr/>
        </p:nvCxnSpPr>
        <p:spPr>
          <a:xfrm flipV="1">
            <a:off x="11758646" y="641613"/>
            <a:ext cx="0" cy="856368"/>
          </a:xfrm>
          <a:prstGeom prst="straightConnector1">
            <a:avLst/>
          </a:prstGeom>
          <a:ln w="698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FE395CC3-B8B8-FDBF-8596-50CEAC002AAC}"/>
              </a:ext>
            </a:extLst>
          </p:cNvPr>
          <p:cNvSpPr txBox="1"/>
          <p:nvPr/>
        </p:nvSpPr>
        <p:spPr>
          <a:xfrm>
            <a:off x="11355732" y="1438455"/>
            <a:ext cx="805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Pénz</a:t>
            </a:r>
          </a:p>
        </p:txBody>
      </p:sp>
    </p:spTree>
    <p:extLst>
      <p:ext uri="{BB962C8B-B14F-4D97-AF65-F5344CB8AC3E}">
        <p14:creationId xmlns:p14="http://schemas.microsoft.com/office/powerpoint/2010/main" val="951478601"/>
      </p:ext>
    </p:extLst>
  </p:cSld>
  <p:clrMapOvr>
    <a:masterClrMapping/>
  </p:clrMapOvr>
  <p:transition spd="slow">
    <p:push dir="r"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335</TotalTime>
  <Words>136</Words>
  <Application>Microsoft Office PowerPoint</Application>
  <PresentationFormat>Szélesvásznú</PresentationFormat>
  <Paragraphs>84</Paragraphs>
  <Slides>17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Times New Roman</vt:lpstr>
      <vt:lpstr>Office Theme</vt:lpstr>
      <vt:lpstr>Mystic Realm</vt:lpstr>
      <vt:lpstr>Weboldal</vt:lpstr>
      <vt:lpstr>Adatbázis felépítése</vt:lpstr>
      <vt:lpstr>Regisztráció és bejelentkezés</vt:lpstr>
      <vt:lpstr>Weboldal</vt:lpstr>
      <vt:lpstr>Weboldal</vt:lpstr>
      <vt:lpstr>Játék</vt:lpstr>
      <vt:lpstr>Menü</vt:lpstr>
      <vt:lpstr>PowerPoint-bemutató</vt:lpstr>
      <vt:lpstr>Kódrészlet</vt:lpstr>
      <vt:lpstr>UnderTale</vt:lpstr>
      <vt:lpstr>Aréna</vt:lpstr>
      <vt:lpstr>3. Pálya</vt:lpstr>
      <vt:lpstr>Karakter, fegyverek és ellenségek  </vt:lpstr>
      <vt:lpstr>Főellenségek</vt:lpstr>
      <vt:lpstr>Mentés</vt:lpstr>
      <vt:lpstr>Köszönjük a figyelmet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Mystic Realm</dc:title>
  <dc:creator>Szilágyi Zsolt</dc:creator>
  <cp:lastModifiedBy>Szilágyi Zsolt</cp:lastModifiedBy>
  <cp:revision>295</cp:revision>
  <dcterms:created xsi:type="dcterms:W3CDTF">2024-04-04T15:25:28Z</dcterms:created>
  <dcterms:modified xsi:type="dcterms:W3CDTF">2024-05-18T15:49:41Z</dcterms:modified>
</cp:coreProperties>
</file>

<file path=docProps/thumbnail.jpeg>
</file>